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1.xml" Type="http://schemas.openxmlformats.org/officeDocument/2006/relationships/slideLayout" Id="rId2"/><Relationship Target="../media/image01.jpg" Type="http://schemas.openxmlformats.org/officeDocument/2006/relationships/image" Id="rId1"/><Relationship Target="../slideLayouts/slideLayout3.xml" Type="http://schemas.openxmlformats.org/officeDocument/2006/relationships/slideLayout" Id="rId4"/><Relationship Target="../slideLayouts/slideLayout2.xml" Type="http://schemas.openxmlformats.org/officeDocument/2006/relationships/slideLayout" Id="rId3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theme/theme2.xml" Type="http://schemas.openxmlformats.org/officeDocument/2006/relationships/theme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4"/><Relationship Target="../media/image00.jpg" Type="http://schemas.openxmlformats.org/officeDocument/2006/relationships/image" Id="rId3"/><Relationship Target="../media/image03.jpg" Type="http://schemas.openxmlformats.org/officeDocument/2006/relationships/image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25925" x="1195950"/>
            <a:ext cy="1546500" cx="67520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0500" lang="en-GB">
                <a:solidFill>
                  <a:srgbClr val="FFFFFF"/>
                </a:solidFill>
                <a:latin typeface="Waiting for the Sunrise"/>
                <a:ea typeface="Waiting for the Sunrise"/>
                <a:cs typeface="Waiting for the Sunrise"/>
                <a:sym typeface="Waiting for the Sunrise"/>
              </a:rPr>
              <a:t>Ambassadeur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1334775" x="2816550"/>
            <a:ext cy="849300" cx="3510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en-GB">
                <a:solidFill>
                  <a:srgbClr val="F3F3F3"/>
                </a:solidFill>
                <a:latin typeface="Just Another Hand"/>
                <a:ea typeface="Just Another Hand"/>
                <a:cs typeface="Just Another Hand"/>
                <a:sym typeface="Just Another Hand"/>
              </a:rPr>
              <a:t>C. Johan Bakkes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688250" x="400650"/>
            <a:ext cy="1143000" cx="83427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6000" lang="en-GB">
                <a:solidFill>
                  <a:srgbClr val="FFFFFF"/>
                </a:solidFill>
                <a:latin typeface="Waiting for the Sunrise"/>
                <a:ea typeface="Waiting for the Sunrise"/>
                <a:cs typeface="Waiting for the Sunrise"/>
                <a:sym typeface="Waiting for the Sunrise"/>
              </a:rPr>
              <a:t>Die elemente van ‘n verhaal.</a:t>
            </a:r>
          </a:p>
        </p:txBody>
      </p:sp>
      <p:sp>
        <p:nvSpPr>
          <p:cNvPr id="30" name="Shape 30"/>
          <p:cNvSpPr txBox="1"/>
          <p:nvPr/>
        </p:nvSpPr>
        <p:spPr>
          <a:xfrm>
            <a:off y="2855125" x="1125350"/>
            <a:ext cy="990599" cx="2856599"/>
          </a:xfrm>
          <a:prstGeom prst="rect">
            <a:avLst/>
          </a:prstGeom>
          <a:solidFill>
            <a:schemeClr val="accent1"/>
          </a:solidFill>
          <a:ln w="381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4800" lang="en-GB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karakters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y="2855125" x="4732275"/>
            <a:ext cy="990599" cx="2856599"/>
          </a:xfrm>
          <a:prstGeom prst="rect">
            <a:avLst/>
          </a:prstGeom>
          <a:solidFill>
            <a:schemeClr val="accent1"/>
          </a:solidFill>
          <a:ln w="381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4800" lang="en-GB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intrige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y="4509500" x="1125350"/>
            <a:ext cy="990599" cx="2856599"/>
          </a:xfrm>
          <a:prstGeom prst="rect">
            <a:avLst/>
          </a:prstGeom>
          <a:solidFill>
            <a:schemeClr val="accent1"/>
          </a:solidFill>
          <a:ln w="381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4800" lang="en-GB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ruimte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y="4509500" x="4780400"/>
            <a:ext cy="990599" cx="2856599"/>
          </a:xfrm>
          <a:prstGeom prst="rect">
            <a:avLst/>
          </a:prstGeom>
          <a:solidFill>
            <a:schemeClr val="accent1"/>
          </a:solidFill>
          <a:ln w="381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4800" lang="en-GB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tyd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y="236175" x="400650"/>
            <a:ext cy="1143000" cx="83427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6000" lang="en-GB">
                <a:solidFill>
                  <a:srgbClr val="FFFFFF"/>
                </a:solidFill>
                <a:latin typeface="Waiting for the Sunrise"/>
                <a:ea typeface="Waiting for the Sunrise"/>
                <a:cs typeface="Waiting for the Sunrise"/>
                <a:sym typeface="Waiting for the Sunrise"/>
              </a:rPr>
              <a:t>Die elemente van ‘n verhaal.</a:t>
            </a:r>
          </a:p>
        </p:txBody>
      </p:sp>
      <p:sp>
        <p:nvSpPr>
          <p:cNvPr id="39" name="Shape 39"/>
          <p:cNvSpPr txBox="1"/>
          <p:nvPr/>
        </p:nvSpPr>
        <p:spPr>
          <a:xfrm>
            <a:off y="1912575" x="2289200"/>
            <a:ext cy="990599" cx="4424399"/>
          </a:xfrm>
          <a:prstGeom prst="rect">
            <a:avLst/>
          </a:prstGeom>
          <a:solidFill>
            <a:schemeClr val="accent1"/>
          </a:solidFill>
          <a:ln w="381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4800" lang="en-GB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karakters (Wie?)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y="3315400" x="1567825"/>
            <a:ext cy="2383199" cx="5809799"/>
          </a:xfrm>
          <a:prstGeom prst="rect">
            <a:avLst/>
          </a:prstGeom>
          <a:solidFill>
            <a:schemeClr val="accent1"/>
          </a:solidFill>
          <a:ln w="381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4800" lang="en-GB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1. die twee reisigers</a:t>
            </a:r>
          </a:p>
          <a:p>
            <a:pPr rtl="0" lvl="0">
              <a:spcBef>
                <a:spcPts val="0"/>
              </a:spcBef>
              <a:buNone/>
            </a:pPr>
            <a:r>
              <a:rPr sz="4800" lang="en-GB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2. Haman</a:t>
            </a:r>
          </a:p>
          <a:p>
            <a:pPr rtl="0" lvl="0">
              <a:spcBef>
                <a:spcPts val="0"/>
              </a:spcBef>
              <a:buNone/>
            </a:pPr>
            <a:r>
              <a:rPr sz="4800" lang="en-GB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3. Haman se pa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36175" x="400650"/>
            <a:ext cy="1143000" cx="83427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6000" lang="en-GB">
                <a:solidFill>
                  <a:srgbClr val="FFFFFF"/>
                </a:solidFill>
                <a:latin typeface="Waiting for the Sunrise"/>
                <a:ea typeface="Waiting for the Sunrise"/>
                <a:cs typeface="Waiting for the Sunrise"/>
                <a:sym typeface="Waiting for the Sunrise"/>
              </a:rPr>
              <a:t>Die elemente van ‘n verhaal.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y="2036875" x="2428825"/>
            <a:ext cy="990599" cx="4087799"/>
          </a:xfrm>
          <a:prstGeom prst="rect">
            <a:avLst/>
          </a:prstGeom>
          <a:solidFill>
            <a:schemeClr val="accent1"/>
          </a:solidFill>
          <a:ln w="381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4800" lang="en-GB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ruimte (Waar?)</a:t>
            </a:r>
          </a:p>
        </p:txBody>
      </p:sp>
      <p:sp>
        <p:nvSpPr>
          <p:cNvPr id="47" name="Shape 47"/>
          <p:cNvSpPr txBox="1"/>
          <p:nvPr/>
        </p:nvSpPr>
        <p:spPr>
          <a:xfrm>
            <a:off y="3391600" x="1567825"/>
            <a:ext cy="1658099" cx="5809799"/>
          </a:xfrm>
          <a:prstGeom prst="rect">
            <a:avLst/>
          </a:prstGeom>
          <a:solidFill>
            <a:schemeClr val="accent1"/>
          </a:solidFill>
          <a:ln w="381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4800" lang="en-GB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Die verhaal speel  in Timboektoe in Mali af.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236175" x="400650"/>
            <a:ext cy="1143000" cx="83427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6000" lang="en-GB">
                <a:solidFill>
                  <a:srgbClr val="FFFFFF"/>
                </a:solidFill>
                <a:latin typeface="Waiting for the Sunrise"/>
                <a:ea typeface="Waiting for the Sunrise"/>
                <a:cs typeface="Waiting for the Sunrise"/>
                <a:sym typeface="Waiting for the Sunrise"/>
              </a:rPr>
              <a:t>Die elemente van ‘n verhaal.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y="1884475" x="2428825"/>
            <a:ext cy="990599" cx="4087799"/>
          </a:xfrm>
          <a:prstGeom prst="rect">
            <a:avLst/>
          </a:prstGeom>
          <a:solidFill>
            <a:schemeClr val="accent1"/>
          </a:solidFill>
          <a:ln w="381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4800" lang="en-GB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tyd (wanneer?)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y="3239200" x="1567825"/>
            <a:ext cy="3062399" cx="5809799"/>
          </a:xfrm>
          <a:prstGeom prst="rect">
            <a:avLst/>
          </a:prstGeom>
          <a:solidFill>
            <a:schemeClr val="accent1"/>
          </a:solidFill>
          <a:ln w="381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4800" lang="en-GB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Gedurende die reisigers se reis deur Wes-Afrika. Dit is in die hede.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-144825" x="400650"/>
            <a:ext cy="1143000" cx="83427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6000" lang="en-GB">
                <a:solidFill>
                  <a:srgbClr val="FFFFFF"/>
                </a:solidFill>
                <a:latin typeface="Waiting for the Sunrise"/>
                <a:ea typeface="Waiting for the Sunrise"/>
                <a:cs typeface="Waiting for the Sunrise"/>
                <a:sym typeface="Waiting for the Sunrise"/>
              </a:rPr>
              <a:t>Die elemente van ‘n verhaal.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y="970075" x="1567825"/>
            <a:ext cy="990599" cx="5809799"/>
          </a:xfrm>
          <a:prstGeom prst="rect">
            <a:avLst/>
          </a:prstGeom>
          <a:solidFill>
            <a:schemeClr val="accent1"/>
          </a:solidFill>
          <a:ln w="381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4800" lang="en-GB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intrige (wat gebeur?)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y="2096200" x="1567825"/>
            <a:ext cy="4511700" cx="5809799"/>
          </a:xfrm>
          <a:prstGeom prst="rect">
            <a:avLst/>
          </a:prstGeom>
          <a:solidFill>
            <a:schemeClr val="accent1"/>
          </a:solidFill>
          <a:ln w="381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-GB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Wanneer ‘n groep toeriste van Suid-Afrika in Timboektoe aankom voel hulle sommer soos vreemdelinge in die plek. ‘n Seun kom en stel homself voor.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FF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rtl="0" lvl="0">
              <a:spcBef>
                <a:spcPts val="0"/>
              </a:spcBef>
              <a:buNone/>
            </a:pPr>
            <a:r>
              <a:rPr sz="2400" lang="en-GB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Die reisigers word op ‘n toer geneem deur hierdie vriendelike seun, Haman, wat nie eers geld vra vir sy diens nie.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FF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rtl="0" lvl="0">
              <a:spcBef>
                <a:spcPts val="0"/>
              </a:spcBef>
              <a:buNone/>
            </a:pPr>
            <a:r>
              <a:rPr sz="2400" lang="en-GB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 Die seun kruip in die reisigers se harte in en leer Afrikaans op die toer wat hy hul gee.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F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-144825" x="400650"/>
            <a:ext cy="1143000" cx="83427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6000" lang="en-GB">
                <a:solidFill>
                  <a:srgbClr val="FFFFFF"/>
                </a:solidFill>
                <a:latin typeface="Waiting for the Sunrise"/>
                <a:ea typeface="Waiting for the Sunrise"/>
                <a:cs typeface="Waiting for the Sunrise"/>
                <a:sym typeface="Waiting for the Sunrise"/>
              </a:rPr>
              <a:t>Meer oor Timboektoe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42225" x="711049"/>
            <a:ext cy="5781549" cx="340261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y="5403600" x="2394150"/>
            <a:ext cy="391500" cx="1510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b="1" lang="en-GB"/>
              <a:t>Kaftan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942220" x="4642800"/>
            <a:ext cy="2546275" cx="4047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4025500" x="4642800"/>
            <a:ext cy="2698265" cx="4047398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 txBox="1"/>
          <p:nvPr/>
        </p:nvSpPr>
        <p:spPr>
          <a:xfrm>
            <a:off y="3378650" x="4642850"/>
            <a:ext cy="771899" cx="4047299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Een van die wêreld se oudste Universiteite was in Timboektoe in 12de eeu. Mali is ‘n baie arm land.</a:t>
            </a:r>
          </a:p>
        </p:txBody>
      </p:sp>
    </p:spTree>
  </p:cSld>
  <p:clrMapOvr>
    <a:masterClrMapping/>
  </p:clrMapOvr>
  <mc:AlternateContent>
    <mc:Choice Requires="p14">
      <p:transition spd="slow">
        <p14:prism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